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1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90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oxey" initials="ED" lastIdx="5" clrIdx="0">
    <p:extLst>
      <p:ext uri="{19B8F6BF-5375-455C-9EA6-DF929625EA0E}">
        <p15:presenceInfo xmlns:p15="http://schemas.microsoft.com/office/powerpoint/2012/main" userId="S-1-5-21-226508970-3071066648-2496781527-17276" providerId="AD"/>
      </p:ext>
    </p:extLst>
  </p:cmAuthor>
  <p:cmAuthor id="2" name="IB" initials="MOU" lastIdx="3" clrIdx="1">
    <p:extLst>
      <p:ext uri="{19B8F6BF-5375-455C-9EA6-DF929625EA0E}">
        <p15:presenceInfo xmlns:p15="http://schemas.microsoft.com/office/powerpoint/2012/main" userId="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FF40FF"/>
    <a:srgbClr val="FF0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0"/>
    <p:restoredTop sz="86422"/>
  </p:normalViewPr>
  <p:slideViewPr>
    <p:cSldViewPr snapToObjects="1">
      <p:cViewPr varScale="1">
        <p:scale>
          <a:sx n="89" d="100"/>
          <a:sy n="89" d="100"/>
        </p:scale>
        <p:origin x="542" y="72"/>
      </p:cViewPr>
      <p:guideLst/>
    </p:cSldViewPr>
  </p:slideViewPr>
  <p:outlineViewPr>
    <p:cViewPr>
      <p:scale>
        <a:sx n="33" d="100"/>
        <a:sy n="33" d="100"/>
      </p:scale>
      <p:origin x="0" y="-2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21" d="100"/>
          <a:sy n="121" d="100"/>
        </p:scale>
        <p:origin x="3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C1157E-F41D-D748-8B69-7140BA26C9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32F0C-C3BE-9347-8A3D-93C7DD35FC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C103C-0C00-5144-B134-6065E402762D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1B9C81F-45DF-3942-B5BB-AFF6409293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C535E9-87A8-4E42-A7E7-ECCB491EE7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B2214-6F48-7B47-BA9F-4377B0ABE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34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CFCD-DFD6-F34D-95F2-86875A23819B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5C6A4-13EB-334F-862B-598CD5A98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307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0003F6-9FA2-F04E-AA53-1C0C7743172A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AF09BA4-C874-394D-BD6F-A467115F6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8AC70F3-85B6-F946-A3C7-59F302B3616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0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4EBAA-2F39-3941-B36E-6CA80D201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080000"/>
            <a:ext cx="10080000" cy="2376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D30EB3-3F40-D64C-A1AD-1D8CF2ED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3600000"/>
            <a:ext cx="10080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EF9E7C-27BF-0B47-97CE-96E21ED0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003F6-9FA2-F04E-AA53-1C0C7743172A}" type="datetime1">
              <a:rPr lang="en-GB" smtClean="0"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A26B7-A7B8-0043-9B2B-84EB56AD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670887-57E7-3A43-BB1A-5812E952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72196FCD-AF99-A040-BFB2-5769EE97611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800" y="504000"/>
            <a:ext cx="1332000" cy="4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1DCAF7-AA06-1040-B1E0-8E15D9C5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5B501-CBFE-104D-BB25-66D22875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10800000" cy="475200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85F08-8E72-9148-82A1-2C591DFB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FFB84F-73DC-4C43-AC13-67A9ADC1B225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4366E4-48A8-C248-8403-C00951E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EEB4CF7-D339-7A46-8B33-C97F7A44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F11F1-9EFF-7144-9125-3139B4E1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576000"/>
            <a:ext cx="3311999" cy="158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C57E45-EC2E-6A48-999E-8DBA374C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999" y="1260000"/>
            <a:ext cx="7200001" cy="48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B9F23F-F468-1142-A98D-597B3EBF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" y="2340000"/>
            <a:ext cx="3312000" cy="38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2037A2-B8BC-4D46-AA82-267CC5E7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C278-FEFB-4949-87C8-2F7B048D5B30}" type="datetime1">
              <a:rPr lang="en-GB" smtClean="0"/>
              <a:t>10/09/2020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1E40FC-CC75-5C49-B153-7101136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C0EBE3-CD47-DA41-8665-99A541C1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2539A8-FECC-1549-9FD2-BB43620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90CBC2C-B15B-964F-ACEE-BEB2DAF7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A2DF1-82CB-3949-8DC2-ECE30178A186}" type="datetime1">
              <a:rPr lang="en-GB" smtClean="0"/>
              <a:t>10/09/2020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B40B73-B3DD-3E49-89F6-7D6344C2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802C64-D1FE-5E4F-84AE-101D7BA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cast">
    <p:bg>
      <p:bgPr>
        <a:solidFill>
          <a:srgbClr val="FF4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6FFE9E8-50C7-8249-8A2A-C78D5187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E56A25-91D5-724D-A11F-39696A1993AD}"/>
              </a:ext>
            </a:extLst>
          </p:cNvPr>
          <p:cNvSpPr txBox="1"/>
          <p:nvPr userDrawn="1"/>
        </p:nvSpPr>
        <p:spPr>
          <a:xfrm>
            <a:off x="648000" y="2625003"/>
            <a:ext cx="6816803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800" b="0" i="0" u="none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Screencast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F77107-76F4-9144-A972-88C0AFF26277}"/>
              </a:ext>
            </a:extLst>
          </p:cNvPr>
          <p:cNvSpPr txBox="1"/>
          <p:nvPr userDrawn="1"/>
        </p:nvSpPr>
        <p:spPr>
          <a:xfrm>
            <a:off x="648000" y="3600000"/>
            <a:ext cx="10080000" cy="993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defTabSz="914400" rtl="0" eaLnBrk="1" latinLnBrk="0" hangingPunct="1">
              <a:lnSpc>
                <a:spcPct val="14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200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You should delete this slide before recording, otherwise it will skew your slide numbers.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A0C97EFC-6E59-C249-9F99-21A17B2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8000" y="6336000"/>
            <a:ext cx="216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D3AC278-FEFB-4949-87C8-2F7B048D5B30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xmlns="" id="{6C396A9A-B7C9-0C46-97D1-1DB9C8C8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336000"/>
            <a:ext cx="6480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6AE425C8-279E-D14C-A350-756694D4E5A6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7872000" y="0"/>
            <a:ext cx="4320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CD7A0B-833F-2348-AFD5-63C91BB6B1C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160000" y="540000"/>
            <a:ext cx="540000" cy="43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23A4D2-6AEA-4D4B-A196-57E4312E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60000"/>
            <a:ext cx="10078412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9EFD75-EDA9-4D48-A65C-1E8AAC955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1404000"/>
            <a:ext cx="10800000" cy="475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D0CCB4-FEA3-3F47-9B84-5FF4FDC99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88000" y="6336000"/>
            <a:ext cx="216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A0CEF12D-8022-E647-B033-82324AAEB22F}" type="datetime1">
              <a:rPr lang="en-GB" smtClean="0"/>
              <a:pPr/>
              <a:t>10/09/2020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5BCCB-9CF8-3C41-9007-5D7A97003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336000"/>
            <a:ext cx="64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0E48E0-D7D3-694B-B72B-F287A0765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0000" y="576000"/>
            <a:ext cx="540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C2C2C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2D5587A6-0F28-234D-9116-41BE2E1A2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4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rgbClr val="2C2C2C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8AB66-D8D2-4DF4-BDBF-AEC56F985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2" y="2434388"/>
            <a:ext cx="6096072" cy="891096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Mastering Blockchain</a:t>
            </a:r>
            <a:br>
              <a:rPr lang="en-US" dirty="0"/>
            </a:br>
            <a:r>
              <a:rPr lang="en-US" sz="2700" dirty="0"/>
              <a:t>Third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A91FFD-67C7-4180-AFDC-1468C12B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2" y="3469484"/>
            <a:ext cx="3935832" cy="1655762"/>
          </a:xfrm>
        </p:spPr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2, Decentralization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87FC14-D109-4717-A57D-E94F100B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06CE9F-1E24-754E-B851-B3C3A97D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16839"/>
            <a:ext cx="3213832" cy="4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6FC02E-A074-2745-A5FD-97C07AF59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1556792"/>
            <a:ext cx="7721600" cy="1944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A4387-8589-204E-A7EA-2E9B4AEC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of a DApp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977EF-BF8D-6744-A3D5-1D49BD898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4D3A67-DC79-3E45-9DAB-05E910FA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68" y="3959684"/>
            <a:ext cx="7404100" cy="264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93AECC9-8C8D-E34D-8CBB-AA8A6A60CA3B}"/>
              </a:ext>
            </a:extLst>
          </p:cNvPr>
          <p:cNvSpPr/>
          <p:nvPr/>
        </p:nvSpPr>
        <p:spPr>
          <a:xfrm>
            <a:off x="4532536" y="1243577"/>
            <a:ext cx="307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Traditional client server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4D4197E-AA9E-7D40-9D15-BD5D05534F27}"/>
              </a:ext>
            </a:extLst>
          </p:cNvPr>
          <p:cNvSpPr/>
          <p:nvPr/>
        </p:nvSpPr>
        <p:spPr>
          <a:xfrm>
            <a:off x="4941330" y="3632505"/>
            <a:ext cx="2571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Decentralized application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43D1B9E-13B7-2B43-8786-368BE54321AA}"/>
              </a:ext>
            </a:extLst>
          </p:cNvPr>
          <p:cNvCxnSpPr/>
          <p:nvPr/>
        </p:nvCxnSpPr>
        <p:spPr>
          <a:xfrm>
            <a:off x="430474" y="3501008"/>
            <a:ext cx="11593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4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C18FD-B376-AA46-B9F7-5F0FE94C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DO, DAO, DAC, DAS, DApp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E7EE655-73C1-5443-9624-47693A037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D275FF-AFEB-6643-BAE3-083854BF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00" y="3068960"/>
            <a:ext cx="11315328" cy="2810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000" y="1293744"/>
            <a:ext cx="10416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The table highlights some key </a:t>
            </a:r>
            <a:r>
              <a:rPr lang="en-GB" sz="2200" dirty="0"/>
              <a:t>properties of </a:t>
            </a:r>
            <a:r>
              <a:rPr lang="en-GB" sz="2200" dirty="0" smtClean="0"/>
              <a:t>some </a:t>
            </a:r>
            <a:r>
              <a:rPr lang="en-GB" sz="2200" dirty="0"/>
              <a:t>different types of decentralized </a:t>
            </a:r>
            <a:r>
              <a:rPr lang="en-GB" sz="2200" dirty="0" smtClean="0"/>
              <a:t>entities; Decentralized Organizations (DOs), Decentralized Autonomous Organizations (DAOs), </a:t>
            </a:r>
            <a:r>
              <a:rPr lang="en-GB" sz="2200" dirty="0"/>
              <a:t>Decentralized Autonomous </a:t>
            </a:r>
            <a:r>
              <a:rPr lang="en-GB" sz="2200" dirty="0" smtClean="0"/>
              <a:t>Corporations (DACs), </a:t>
            </a:r>
            <a:r>
              <a:rPr lang="en-GB" sz="2200" dirty="0"/>
              <a:t>Decentralized Autonomous </a:t>
            </a:r>
            <a:r>
              <a:rPr lang="en-GB" sz="2200" dirty="0" smtClean="0"/>
              <a:t>Societies (</a:t>
            </a:r>
            <a:r>
              <a:rPr lang="en-GB" sz="2200" dirty="0" err="1" smtClean="0"/>
              <a:t>DASes</a:t>
            </a:r>
            <a:r>
              <a:rPr lang="en-GB" sz="2200" dirty="0" smtClean="0"/>
              <a:t>), and </a:t>
            </a:r>
            <a:r>
              <a:rPr lang="en-GB" sz="2200" dirty="0" err="1" smtClean="0"/>
              <a:t>DApps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910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E4C2C-9E68-D34E-8C13-14F1E1A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Platforms for decentralization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237021-0AAF-FF49-99AE-B4F652AEB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Ethereum </a:t>
            </a:r>
          </a:p>
          <a:p>
            <a:r>
              <a:rPr lang="en-GB" dirty="0" err="1"/>
              <a:t>MaidSafe</a:t>
            </a:r>
            <a:r>
              <a:rPr lang="en-GB" dirty="0"/>
              <a:t> </a:t>
            </a:r>
          </a:p>
          <a:p>
            <a:r>
              <a:rPr lang="en-GB" dirty="0"/>
              <a:t>Lisk </a:t>
            </a:r>
          </a:p>
          <a:p>
            <a:r>
              <a:rPr lang="en-GB" dirty="0"/>
              <a:t>EOS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5C7005-35E4-684D-BEDD-C77E0BF25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90A791-0F2D-1845-9293-9D08AD30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Innovative trends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60AC3E-0448-7742-9D26-CC5939AA9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Decentralized web </a:t>
            </a:r>
          </a:p>
          <a:p>
            <a:pPr lvl="1"/>
            <a:r>
              <a:rPr lang="en-GB" sz="2200" dirty="0"/>
              <a:t>Web </a:t>
            </a:r>
            <a:r>
              <a:rPr lang="en-GB" sz="2200" dirty="0" smtClean="0"/>
              <a:t>1: </a:t>
            </a:r>
            <a:r>
              <a:rPr lang="en-GB" sz="2200" dirty="0"/>
              <a:t>the original World Wide </a:t>
            </a:r>
            <a:r>
              <a:rPr lang="en-GB" sz="2200" dirty="0" smtClean="0"/>
              <a:t>Web</a:t>
            </a:r>
            <a:endParaRPr lang="en-GB" sz="2200" dirty="0"/>
          </a:p>
          <a:p>
            <a:pPr lvl="1"/>
            <a:r>
              <a:rPr lang="en-GB" sz="2200" dirty="0"/>
              <a:t>Web </a:t>
            </a:r>
            <a:r>
              <a:rPr lang="en-GB" sz="2200" dirty="0" smtClean="0"/>
              <a:t>2: </a:t>
            </a:r>
            <a:r>
              <a:rPr lang="en-GB" sz="2200" dirty="0"/>
              <a:t>the era when more service-oriented and web-hosted applications started to emerge </a:t>
            </a:r>
            <a:endParaRPr lang="en-GB" sz="2200" dirty="0"/>
          </a:p>
          <a:p>
            <a:pPr lvl="1"/>
            <a:r>
              <a:rPr lang="en-GB" sz="2200" dirty="0"/>
              <a:t>Web </a:t>
            </a:r>
            <a:r>
              <a:rPr lang="en-GB" sz="2200" dirty="0" smtClean="0"/>
              <a:t>3: </a:t>
            </a:r>
            <a:r>
              <a:rPr lang="en-GB" sz="2200" dirty="0"/>
              <a:t>the vision of the decentralized internet or </a:t>
            </a:r>
            <a:r>
              <a:rPr lang="en-GB" sz="2200" dirty="0" smtClean="0"/>
              <a:t>web</a:t>
            </a:r>
            <a:endParaRPr lang="en-GB" sz="2200" dirty="0"/>
          </a:p>
          <a:p>
            <a:r>
              <a:rPr lang="en-GB" sz="2400" dirty="0"/>
              <a:t>Decentralized identity </a:t>
            </a:r>
          </a:p>
          <a:p>
            <a:r>
              <a:rPr lang="en-GB" sz="2400" dirty="0"/>
              <a:t>Decentralized finance (DeFi)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F1634B-66C2-C54F-809B-D95241E15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E7A2B9-25DA-144B-BD6D-4ACF6257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F430E83-2CB5-BA48-AEC6-C4E6DE5E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83" y="247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Exercise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312E723-2255-AE42-A004-F867A2F3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0" y="170793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How can decentralization impact finance</a:t>
            </a:r>
            <a:r>
              <a:rPr lang="en-US" dirty="0" smtClean="0"/>
              <a:t>? Consider how </a:t>
            </a:r>
            <a:r>
              <a:rPr lang="en-US" dirty="0" err="1" smtClean="0"/>
              <a:t>blockchain</a:t>
            </a:r>
            <a:r>
              <a:rPr lang="en-US" dirty="0" smtClean="0"/>
              <a:t> technology could be implemented in existing financial processes.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79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7EE7C9-DDA4-424C-B681-C33408823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1C2D4CF8-20BD-674C-BA9B-3229F47E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" y="260648"/>
            <a:ext cx="10515600" cy="1079491"/>
          </a:xfrm>
        </p:spPr>
        <p:txBody>
          <a:bodyPr>
            <a:normAutofit/>
          </a:bodyPr>
          <a:lstStyle/>
          <a:p>
            <a:r>
              <a:rPr lang="en-US" sz="35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A611C9B-6DCF-3A47-8C79-BE55F71E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02" y="1628800"/>
            <a:ext cx="10515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In this presentation we:</a:t>
            </a:r>
          </a:p>
          <a:p>
            <a:r>
              <a:rPr lang="en-GB" sz="2200" dirty="0"/>
              <a:t>Defined the concept of decentralization.</a:t>
            </a:r>
          </a:p>
          <a:p>
            <a:r>
              <a:rPr lang="en-GB" sz="2200" dirty="0"/>
              <a:t>Introduced </a:t>
            </a:r>
            <a:r>
              <a:rPr lang="en-GB" sz="2200" dirty="0" err="1"/>
              <a:t>DApps</a:t>
            </a:r>
            <a:r>
              <a:rPr lang="en-GB" sz="2200" dirty="0"/>
              <a:t>, applications based on a decentralized architecture. </a:t>
            </a:r>
          </a:p>
          <a:p>
            <a:r>
              <a:rPr lang="en-GB" sz="2200" dirty="0"/>
              <a:t>Considered decentralization from the </a:t>
            </a:r>
            <a:r>
              <a:rPr lang="en-GB" sz="2200" dirty="0" err="1"/>
              <a:t>blockchain</a:t>
            </a:r>
            <a:r>
              <a:rPr lang="en-GB" sz="2200" dirty="0"/>
              <a:t> perspective. </a:t>
            </a:r>
          </a:p>
          <a:p>
            <a:r>
              <a:rPr lang="en-GB" sz="2200" dirty="0" smtClean="0"/>
              <a:t>Looked at some key features of DAOs</a:t>
            </a:r>
            <a:r>
              <a:rPr lang="en-GB" sz="2200" dirty="0"/>
              <a:t>, DACs, and </a:t>
            </a:r>
            <a:r>
              <a:rPr lang="en-GB" sz="2200" dirty="0" err="1" smtClean="0"/>
              <a:t>Dapps</a:t>
            </a:r>
            <a:r>
              <a:rPr lang="en-GB" sz="2200" dirty="0" smtClean="0"/>
              <a:t>, among other decentralized entities. </a:t>
            </a:r>
            <a:endParaRPr lang="en-GB" sz="2200" dirty="0"/>
          </a:p>
          <a:p>
            <a:r>
              <a:rPr lang="en-GB" sz="2200" dirty="0"/>
              <a:t>Explored some innovative trends.</a:t>
            </a:r>
          </a:p>
        </p:txBody>
      </p:sp>
    </p:spTree>
    <p:extLst>
      <p:ext uri="{BB962C8B-B14F-4D97-AF65-F5344CB8AC3E}">
        <p14:creationId xmlns:p14="http://schemas.microsoft.com/office/powerpoint/2010/main" val="9621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F7E96-FF29-4DC7-B387-5996DACB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DA914D-3136-4D3D-B3B5-0EB7A98E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Decentralization using blockchain </a:t>
            </a:r>
          </a:p>
          <a:p>
            <a:r>
              <a:rPr lang="en-GB" sz="2400" dirty="0"/>
              <a:t>Methods of decentralization </a:t>
            </a:r>
          </a:p>
          <a:p>
            <a:r>
              <a:rPr lang="en-GB" sz="2400" dirty="0"/>
              <a:t>Routes to decentralization </a:t>
            </a:r>
          </a:p>
          <a:p>
            <a:r>
              <a:rPr lang="en-GB" sz="2400" dirty="0"/>
              <a:t>Blockchain and full ecosystem decentralization </a:t>
            </a:r>
          </a:p>
          <a:p>
            <a:r>
              <a:rPr lang="en-GB" sz="2400" dirty="0"/>
              <a:t>Pertinent terminology </a:t>
            </a:r>
          </a:p>
          <a:p>
            <a:r>
              <a:rPr lang="en-GB" sz="2400" dirty="0"/>
              <a:t>Platforms for decentralization </a:t>
            </a:r>
          </a:p>
          <a:p>
            <a:r>
              <a:rPr lang="en-GB" sz="2400" dirty="0"/>
              <a:t>Innovative trends </a:t>
            </a:r>
          </a:p>
          <a:p>
            <a:pPr lv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D340E7-101C-484E-B220-BACCA66DC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3C0CB2-BCD2-814D-A628-CCBD5EF39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Defining decentralization</a:t>
            </a:r>
            <a:r>
              <a:rPr lang="en-GB" b="1" dirty="0"/>
              <a:t>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82DAA00-CBCA-AF45-9C83-E5FBAB56F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425" y="1403350"/>
            <a:ext cx="7336313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58AA4C-99CA-0F46-B91A-C0E1BF236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2B0C22-B0FF-5346-8BC8-CE89C401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Decentralization using blockchain</a:t>
            </a:r>
            <a:r>
              <a:rPr lang="en-GB" b="1" dirty="0"/>
              <a:t>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693D695-A58C-2C4A-A798-5C52D746C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16" y="1403350"/>
            <a:ext cx="10601930" cy="47529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8B4C5D-0993-4044-9D83-60DEEC297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2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F4544E-6E21-D448-9738-C0BCBEC4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Differences between distributed and decentralized systems 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F8E4EAE-AE9B-2A48-9DB9-AB6BC7F37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2996952"/>
            <a:ext cx="5636574" cy="23552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931AAA-3195-694D-AD89-BC987787D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A0D782-B048-4A48-9C88-62D1D5D4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602" y="2485411"/>
            <a:ext cx="3425810" cy="3378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2830" y="168164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Distributed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968208" y="168164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Decentralized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29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035C4-5674-4F4B-BEAA-1345571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Methods of decentralization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ECB532-6C80-3E41-8FDA-FCC8A79D9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412776"/>
            <a:ext cx="10800000" cy="4752000"/>
          </a:xfrm>
        </p:spPr>
        <p:txBody>
          <a:bodyPr/>
          <a:lstStyle/>
          <a:p>
            <a:r>
              <a:rPr lang="en-GB" dirty="0"/>
              <a:t>Disintermediation </a:t>
            </a:r>
          </a:p>
          <a:p>
            <a:r>
              <a:rPr lang="en-GB" dirty="0"/>
              <a:t>Contest-driven decentralization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512D0D7-6AF5-854A-AF83-0A9156314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8AB203-E2F1-8046-8893-AE18275A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56" y="3356992"/>
            <a:ext cx="8688288" cy="21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970D4-7725-B54D-B7C8-1A01A4BC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to decentralize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E4D7F6-5C9C-734A-997B-A8E37301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What is being decentralized? </a:t>
            </a:r>
          </a:p>
          <a:p>
            <a:r>
              <a:rPr lang="en-GB" sz="2200" dirty="0"/>
              <a:t>What level of decentralization is required? </a:t>
            </a:r>
          </a:p>
          <a:p>
            <a:r>
              <a:rPr lang="en-GB" sz="2200" dirty="0"/>
              <a:t>What blockchain is used? </a:t>
            </a:r>
            <a:endParaRPr lang="en-GB" sz="2200" dirty="0" smtClean="0"/>
          </a:p>
          <a:p>
            <a:r>
              <a:rPr lang="en-GB" sz="2200" dirty="0" smtClean="0"/>
              <a:t>What security mechanism is used?</a:t>
            </a:r>
            <a:endParaRPr lang="en-GB" sz="2200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897278-1314-2E43-869B-BDC578456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92C42-23F0-DA44-87B3-1A9E360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Blockchain and full ecosystem decentralization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38E0C6-DC9C-5844-8C7F-3D4BFDD70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404000"/>
            <a:ext cx="5159968" cy="4752000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 smtClean="0"/>
              <a:t>This model illustrates how a full decentralized ecosystem could work. It includes:</a:t>
            </a:r>
          </a:p>
          <a:p>
            <a:r>
              <a:rPr lang="en-GB" sz="2200" dirty="0" smtClean="0"/>
              <a:t>Communication</a:t>
            </a:r>
          </a:p>
          <a:p>
            <a:r>
              <a:rPr lang="en-GB" sz="2200" dirty="0" smtClean="0"/>
              <a:t>Storage</a:t>
            </a:r>
            <a:r>
              <a:rPr lang="en-GB" sz="2200" dirty="0"/>
              <a:t> </a:t>
            </a:r>
          </a:p>
          <a:p>
            <a:r>
              <a:rPr lang="en-GB" sz="2200" dirty="0"/>
              <a:t>Computing </a:t>
            </a:r>
            <a:r>
              <a:rPr lang="en-GB" sz="2200" dirty="0" smtClean="0"/>
              <a:t>power</a:t>
            </a:r>
          </a:p>
          <a:p>
            <a:r>
              <a:rPr lang="en-GB" sz="2200" dirty="0" smtClean="0"/>
              <a:t>Identity and wealth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ED56CE-27EF-EB4E-8589-1CC9682C9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676185-2B8C-5A40-953F-32DAA87D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894881"/>
            <a:ext cx="5016265" cy="37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C6E05A-8A87-F542-A5DB-EFE995F7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Decentralized applications</a:t>
            </a:r>
            <a:r>
              <a:rPr lang="en-GB" b="1" dirty="0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952502-3BB6-9641-8D70-919FC181B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Decentralized Applications (</a:t>
            </a:r>
            <a:r>
              <a:rPr lang="en-GB" dirty="0" err="1" smtClean="0"/>
              <a:t>DApps</a:t>
            </a:r>
            <a:r>
              <a:rPr lang="en-GB" dirty="0" smtClean="0"/>
              <a:t>) can be categorized into Type 1 (run on thei</a:t>
            </a:r>
            <a:r>
              <a:rPr lang="en-GB" dirty="0" smtClean="0"/>
              <a:t>r own dedicated </a:t>
            </a:r>
            <a:r>
              <a:rPr lang="en-GB" dirty="0" err="1" smtClean="0"/>
              <a:t>blockchain</a:t>
            </a:r>
            <a:r>
              <a:rPr lang="en-GB" dirty="0" smtClean="0"/>
              <a:t>)</a:t>
            </a:r>
            <a:r>
              <a:rPr lang="en-GB" dirty="0" smtClean="0"/>
              <a:t>, </a:t>
            </a:r>
            <a:r>
              <a:rPr lang="en-GB" dirty="0"/>
              <a:t>Type </a:t>
            </a:r>
            <a:r>
              <a:rPr lang="en-GB" dirty="0" smtClean="0"/>
              <a:t>2 (use an existing public </a:t>
            </a:r>
            <a:r>
              <a:rPr lang="en-GB" dirty="0" err="1" smtClean="0"/>
              <a:t>blockchain</a:t>
            </a:r>
            <a:r>
              <a:rPr lang="en-GB" dirty="0" smtClean="0"/>
              <a:t>), </a:t>
            </a:r>
            <a:r>
              <a:rPr lang="en-GB" dirty="0"/>
              <a:t>or Type </a:t>
            </a:r>
            <a:r>
              <a:rPr lang="en-GB" dirty="0" smtClean="0"/>
              <a:t>3 (use the protocols of Type 2 </a:t>
            </a:r>
            <a:r>
              <a:rPr lang="en-GB" dirty="0" err="1" smtClean="0"/>
              <a:t>DApps</a:t>
            </a:r>
            <a:r>
              <a:rPr lang="en-GB" dirty="0" smtClean="0"/>
              <a:t>)</a:t>
            </a:r>
            <a:r>
              <a:rPr lang="en-GB" dirty="0"/>
              <a:t> </a:t>
            </a:r>
          </a:p>
          <a:p>
            <a:r>
              <a:rPr lang="en-US" dirty="0"/>
              <a:t>Requirements of a DApp 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ully open source</a:t>
            </a:r>
            <a:endParaRPr lang="en-US" dirty="0"/>
          </a:p>
          <a:p>
            <a:pPr lvl="1"/>
            <a:r>
              <a:rPr lang="en-US" dirty="0"/>
              <a:t>Operations must be cryptographically secured</a:t>
            </a:r>
          </a:p>
          <a:p>
            <a:pPr lvl="1"/>
            <a:r>
              <a:rPr lang="en-US" dirty="0"/>
              <a:t>Stored on a public ledger</a:t>
            </a:r>
          </a:p>
          <a:p>
            <a:pPr lvl="1"/>
            <a:r>
              <a:rPr lang="en-US" dirty="0"/>
              <a:t>Tokens to be generated under a consensus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FB3C3D7-704D-B54F-B8D1-868554DC8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587A6-0F28-234D-9116-41BE2E1A2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 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220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Open Sans</vt:lpstr>
      <vt:lpstr>Packt Training</vt:lpstr>
      <vt:lpstr>Mastering Blockchain Third Edition</vt:lpstr>
      <vt:lpstr>Outline</vt:lpstr>
      <vt:lpstr>Defining decentralization </vt:lpstr>
      <vt:lpstr>Decentralization using blockchain </vt:lpstr>
      <vt:lpstr>Differences between distributed and decentralized systems </vt:lpstr>
      <vt:lpstr>Methods of decentralization </vt:lpstr>
      <vt:lpstr>How to decentralize </vt:lpstr>
      <vt:lpstr>Blockchain and full ecosystem decentralization </vt:lpstr>
      <vt:lpstr>Decentralized applications </vt:lpstr>
      <vt:lpstr>Design of a DApp </vt:lpstr>
      <vt:lpstr>DO, DAO, DAC, DAS, DApp</vt:lpstr>
      <vt:lpstr>Platforms for decentralization </vt:lpstr>
      <vt:lpstr>Innovative trends </vt:lpstr>
      <vt:lpstr>Exercise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Doxey</cp:lastModifiedBy>
  <cp:revision>69</cp:revision>
  <cp:lastPrinted>2018-06-05T12:50:25Z</cp:lastPrinted>
  <dcterms:created xsi:type="dcterms:W3CDTF">2018-06-05T09:17:37Z</dcterms:created>
  <dcterms:modified xsi:type="dcterms:W3CDTF">2020-09-10T15:52:39Z</dcterms:modified>
</cp:coreProperties>
</file>